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mpt Medium"/>
      <p:regular r:id="rId15"/>
      <p:bold r:id="rId16"/>
      <p:italic r:id="rId17"/>
      <p:boldItalic r:id="rId18"/>
    </p:embeddedFont>
    <p:embeddedFont>
      <p:font typeface="Mukta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kt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mptMedium-regular.fntdata"/><Relationship Id="rId14" Type="http://schemas.openxmlformats.org/officeDocument/2006/relationships/slide" Target="slides/slide8.xml"/><Relationship Id="rId17" Type="http://schemas.openxmlformats.org/officeDocument/2006/relationships/font" Target="fonts/PromptMedium-italic.fntdata"/><Relationship Id="rId16" Type="http://schemas.openxmlformats.org/officeDocument/2006/relationships/font" Target="fonts/PromptMedium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ukta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mp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5" name="Google Shape;125;p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/>
          <p:nvPr/>
        </p:nvSpPr>
        <p:spPr>
          <a:xfrm>
            <a:off x="3969023" y="1689646"/>
            <a:ext cx="4634954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700"/>
              <a:buFont typeface="Prompt Medium"/>
              <a:buNone/>
            </a:pPr>
            <a:r>
              <a:rPr b="0" i="0" lang="en-GB" sz="2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AI-Powered Road Damage Detection - Potholes &amp; Cracks (India)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3969023" y="3206949"/>
            <a:ext cx="4634954" cy="24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540023" y="902680"/>
            <a:ext cx="4579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 Problem - Safety, Scale, Cost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1475110" y="1896145"/>
            <a:ext cx="162431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Rising Road Risk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1475110" y="2203028"/>
            <a:ext cx="1624310" cy="148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53% rise in pothole-related accidents (MoRTH 2020–24). Immediate danger to road users and increasing liability for authorities.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01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4227389" y="1896145"/>
            <a:ext cx="162431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Massive Asset Base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4227389" y="2417341"/>
            <a:ext cx="1624310" cy="98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India: ~5.5M km of roads, manual inspection is slow and costly (≈ ₹500 crore/year).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580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/>
        </p:nvSpPr>
        <p:spPr>
          <a:xfrm>
            <a:off x="6979667" y="1896145"/>
            <a:ext cx="162431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Low-Cost Sensing Opportunity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6979667" y="2417341"/>
            <a:ext cx="1624310" cy="148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Smartphone dashcams enable scalable data capture. AI detection can convert footage into civic action and prioritized repairs.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/>
          <p:nvPr/>
        </p:nvSpPr>
        <p:spPr>
          <a:xfrm>
            <a:off x="540023" y="757766"/>
            <a:ext cx="4438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Scope - What we cover (concise)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540023" y="1737419"/>
            <a:ext cx="2240310" cy="2242840"/>
          </a:xfrm>
          <a:prstGeom prst="roundRect">
            <a:avLst>
              <a:gd fmla="val 2893" name="adj"/>
            </a:avLst>
          </a:prstGeom>
          <a:solidFill>
            <a:srgbClr val="0B0C23">
              <a:alpha val="94901"/>
            </a:srgbClr>
          </a:solidFill>
          <a:ln cap="flat" cmpd="sng" w="3047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713333" y="1910730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 Scope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713333" y="2217614"/>
            <a:ext cx="1893689" cy="1396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Potholes (D40 threshold)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Minor cracks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Smartphone dashcam captures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RDD2022 India images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934593" y="1737419"/>
            <a:ext cx="2240384" cy="2242840"/>
          </a:xfrm>
          <a:prstGeom prst="roundRect">
            <a:avLst>
              <a:gd fmla="val 2893" name="adj"/>
            </a:avLst>
          </a:prstGeom>
          <a:solidFill>
            <a:srgbClr val="0B0C23">
              <a:alpha val="94901"/>
            </a:srgbClr>
          </a:solidFill>
          <a:ln cap="flat" cmpd="sng" w="3047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107903" y="1910730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Out of Scope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107903" y="2217614"/>
            <a:ext cx="1893764" cy="1589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Non-Indian datasets for final model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Large structural failures requiring civil survey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Multi-modal sensors (LIDAR)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540025" y="936025"/>
            <a:ext cx="3908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- RDD2022 India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540048" y="1639727"/>
            <a:ext cx="4635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snapshot: 7,000+ India-specific images covering local roads and highways. Samples include smartphone captures across weather (monsoon), lighting, shadows and motion blur  intentionally representative of deployment conditions.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540025" y="2988176"/>
            <a:ext cx="4635000" cy="1123500"/>
          </a:xfrm>
          <a:prstGeom prst="roundRect">
            <a:avLst>
              <a:gd fmla="val 7180" name="adj"/>
            </a:avLst>
          </a:prstGeom>
          <a:solidFill>
            <a:srgbClr val="321A2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83" y="3212678"/>
            <a:ext cx="19288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/>
          <p:nvPr/>
        </p:nvSpPr>
        <p:spPr>
          <a:xfrm>
            <a:off x="1041425" y="3180978"/>
            <a:ext cx="3979292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Dataset prepared for fine-tuning and evaluation with India-centric edge cases (occlusion, small potholes, parked vehicles).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540026" y="730225"/>
            <a:ext cx="410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Critical Gaps Identified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564779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540023" y="1788691"/>
            <a:ext cx="3954810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540023" y="1903884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Domain Bias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540023" y="2210768"/>
            <a:ext cx="3954810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Models trained on non-Indian data lose 15–25% mAP when applied to Indian road textures and contexts.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093" y="1564779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4649093" y="1788691"/>
            <a:ext cx="3954884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649093" y="1903884"/>
            <a:ext cx="2022128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Edge Speed Constraints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4649093" y="2210768"/>
            <a:ext cx="3954884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Many models deliver &lt;10 FPS on typical CPUs - insufficient for live civic monitoring.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2993827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540023" y="3217739"/>
            <a:ext cx="3954810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540023" y="3332931"/>
            <a:ext cx="2091407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Lack of India Fine-tuning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540023" y="3639815"/>
            <a:ext cx="3954810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RDD2022 India remains underutilized for targeted fine-tuning and validation.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093" y="2993827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4649093" y="3217739"/>
            <a:ext cx="3954884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649093" y="3332931"/>
            <a:ext cx="2022798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Small/Obscured Defects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649093" y="3639815"/>
            <a:ext cx="3954884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Small potholes and damage under blur/occlusion are frequently missed, impacting recall.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3849227" y="491050"/>
            <a:ext cx="4874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700"/>
              <a:buFont typeface="Prompt Medium"/>
              <a:buNone/>
            </a:pPr>
            <a:r>
              <a:rPr b="0" i="0" lang="en-GB" sz="1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Contribution - Technical Summary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3849216" y="1290414"/>
            <a:ext cx="2390552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3974009" y="1415207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5" name="Google Shape;1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054" y="1514252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3974009" y="1868761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Performance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3974009" y="2091556"/>
            <a:ext cx="2140967" cy="3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India fine-tuning → +15% mAP (relative), measured on RDD2022 India holdout.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6333158" y="1290414"/>
            <a:ext cx="2390626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6457950" y="1415207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0" name="Google Shape;1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995" y="1514252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6457950" y="1868761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Efficiency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6457950" y="2091556"/>
            <a:ext cx="2141041" cy="512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Model distillation and pruning → sustained 15+ FPS on mid-range CPU (i5-class), target &gt;12 FPS on typical smartphone SoC.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849216" y="2821856"/>
            <a:ext cx="2390552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3974009" y="2946648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054" y="3045693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3974009" y="3400202"/>
            <a:ext cx="154104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Contextual Deployment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974009" y="3622998"/>
            <a:ext cx="2140967" cy="512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System tuned for smartphone civic monitoring and municipal reporting pipelines.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6333158" y="2821856"/>
            <a:ext cx="2390626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6457950" y="2946648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995" y="3045693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6457950" y="3400202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Robustness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457950" y="3622997"/>
            <a:ext cx="2141041" cy="3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Cross-region validation to ensure generalization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625897" y="837289"/>
            <a:ext cx="4906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GB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Success Metrics - Clear, Measurable Targets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6" y="1556075"/>
            <a:ext cx="4906499" cy="26856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5481727" y="1556085"/>
            <a:ext cx="3789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Primary metric: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5481727" y="1841314"/>
            <a:ext cx="3789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mAP across IoU range 0.5–0.95 (target &gt;0.70).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Precision, Recall, F1 ≥ 0.75.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Real-time inference &gt;12 FPS on standard CPU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476676" y="650293"/>
            <a:ext cx="608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Evidence &amp; Evaluation Plan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540023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Quantitative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540023" y="2750790"/>
            <a:ext cx="2559398" cy="24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Baseline vs Ours: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540023" y="3090267"/>
            <a:ext cx="2559398" cy="1149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FPS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4" name="Google Shape;2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01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3292301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Qualitative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292300" y="2750800"/>
            <a:ext cx="2348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Detection videos across varied conditions (monsoon, night, occlusion) to validate real-world usability for civic teams.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7" name="Google Shape;20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580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6044580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Benchmarking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6044580" y="2750790"/>
            <a:ext cx="2559398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 FPS measurements on i5-class CPU and representative smartphone SoCs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